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2" r:id="rId4"/>
    <p:sldId id="263" r:id="rId5"/>
    <p:sldId id="264" r:id="rId6"/>
    <p:sldId id="265" r:id="rId7"/>
    <p:sldId id="259" r:id="rId8"/>
    <p:sldId id="260" r:id="rId9"/>
    <p:sldId id="258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C640-136A-44B9-B688-549BE7F3FA56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3A7BE-E021-4812-919E-C122D08207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4D1C7-14DC-42BA-8A8C-9C502F4CC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33D265-AE46-44FA-B9F9-45C5C3A78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E749C7-CE98-46BC-A43F-2C6864C0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E2C0-66D6-41B7-A209-2FC81FE85DBA}" type="datetime1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B10239-89E6-44F7-8223-0858870A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D65F65-D8C3-4585-A0DD-D71EA5B1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29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F33C5-B0EE-4677-9493-CF190747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6943FD-4C96-43F5-B400-E8657A34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2AF4F3-A970-4B7B-8D6E-DE8C25B6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2D699-2B59-424D-8493-409C5263A94B}" type="datetime1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009E4F-BDD1-46DB-9E5B-C2545462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F12D22-D134-4597-8B23-E201E40E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40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70EFB31-7D41-4F57-8612-5A6A6536C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CA7C45-B2E0-4085-BE12-CE914482B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C48EE-7255-4A1F-B0E5-F81957B5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4C595-85C1-4B16-8F66-FBDF83501B88}" type="datetime1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E8ADDA-C803-4F0A-BC0A-189A1971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1A49E-08D8-40EF-89DF-A8C05B3E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74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3F481-C7B9-4371-AD9E-70D93569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2562E-7796-4C16-BA5A-1ABF249F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6767E9-FA70-448F-A4F8-F17F4E72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C954-EF86-4B93-B173-D001441522E7}" type="datetime1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25A372-7181-4377-AA2A-B9B71E7E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7DD8D-43F8-4C05-BC12-AC36A77A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52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43B1C-C0B0-4DAA-96A7-F1FBF57C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D85353-B923-458D-B22F-E8E5FC889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15443F-98F5-4B1F-A535-85DA0180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FDFC1-D82F-45C3-8438-03C40135C08F}" type="datetime1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715869-1E0A-45BD-AD21-486175DF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BB799-788E-42DD-9A60-398FE9B5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76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948A9-7A8C-4AD9-82F9-F5BE8F8C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5A0701-11B2-4BD9-9B3D-B9016F68D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44672A-DD40-4FB7-A877-B1D31C21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CCF5C7-7F66-42B3-88BB-237C3E8A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C7F1-BE2A-402D-8786-363D8C0E4D7D}" type="datetime1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302519-23F0-47F6-B284-20E0CE9D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DB183C-E4A7-4E77-A9E6-FDDE6A80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94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6A062-CFEC-4634-8D3B-0A11801E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ACC697-E7BA-4487-ACD4-8651C0C2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AE8483-2229-4BEF-956D-D0C7399BC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904911-F2D0-4246-964A-4E92A639C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743665-B798-4EA2-B632-1F727EFFD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566043-0AB3-4F27-8807-B4461685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F271-7E82-4405-8BAC-B346465E1477}" type="datetime1">
              <a:rPr lang="ru-RU" smtClean="0"/>
              <a:t>05.09.2023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3C7F28-77D1-4A14-8B39-4942F570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D87C30-75BE-4A51-B9B1-4C4BFFEF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90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6D7AC-3AF3-44D3-AC3C-E40B4F5A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01E4A4-2253-4BB1-8FDE-E9CB6853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41D3-D57B-4760-9956-986036BCA9E8}" type="datetime1">
              <a:rPr lang="ru-RU" smtClean="0"/>
              <a:t>05.09.2023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100323-7921-44D3-ADDF-38068D20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5095A4-6969-4CD1-920B-7616A5F1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2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E7176C-DA52-4814-BB16-98E013CF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6636C-2D85-4032-954D-617BF5F421B8}" type="datetime1">
              <a:rPr lang="ru-RU" smtClean="0"/>
              <a:t>05.09.2023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FEDAEF-F1A9-4729-84AD-A950C6AB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805CD0-9318-4B62-BF6E-2752110A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6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3ACE0-9551-47EC-A021-11891F08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D541C3-9E2E-41F8-96BC-59CAE8B5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EEFD9F-56EB-400F-9EBE-5E68344F6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DBE262-03A8-40AE-96B9-E8EC1B4A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31347-EDE8-41E7-81FB-2CD18DA74BDF}" type="datetime1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D92CCA-40B4-4169-B21D-98C5AA81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192B31-057E-438E-9F46-9EB13EA4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28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5432F-2E30-4886-B453-FBA1172D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BF1F8F-01F0-4045-BF81-440ABB68B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771EDD-C86A-4144-8E16-24DD64E43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1DAB5E-AA10-4293-B15B-9156A539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9793-AAA3-4A01-BDD1-EE4C3B755215}" type="datetime1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FF59C2-D7F2-4881-8A8E-51256570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F4F53D-DCF0-4AF4-977E-AEF8407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88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18898-5D3E-47C8-87B6-F3A918AC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6112FC-8ABB-46F1-BC0F-D0155E313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1B896F-19F3-45D0-9D79-609DFF1C3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C4CF1-C0A9-45D5-8D25-46D003C819E1}" type="datetime1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CA1310-A4AB-440C-A083-F6C482684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7C2469-18C7-45A0-AC40-210309FE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4BE4F-F01D-45A1-B892-F95C99FD12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23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99F3D-C68A-4954-B2A0-103FDA550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01988"/>
          </a:xfrm>
        </p:spPr>
        <p:txBody>
          <a:bodyPr>
            <a:noAutofit/>
          </a:bodyPr>
          <a:lstStyle/>
          <a:p>
            <a:r>
              <a:rPr lang="ru-RU" sz="40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Таксономическое разнообразие и биологическая безопасность </a:t>
            </a:r>
            <a:r>
              <a:rPr lang="ru-RU" sz="40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микробиомов</a:t>
            </a:r>
            <a:r>
              <a:rPr lang="ru-RU" sz="40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грунтов, загрязнённых </a:t>
            </a:r>
            <a:r>
              <a:rPr lang="ru-RU" sz="40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лигнинсодержащими</a:t>
            </a:r>
            <a:r>
              <a:rPr lang="ru-RU" sz="40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отходами</a:t>
            </a:r>
            <a:endParaRPr lang="ru-RU" sz="4000" dirty="0">
              <a:latin typeface="Georgia" panose="02040502050405020303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559B98-EF8F-476D-B866-224F89E78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5550" y="5021263"/>
            <a:ext cx="9144000" cy="979487"/>
          </a:xfrm>
        </p:spPr>
        <p:txBody>
          <a:bodyPr>
            <a:noAutofit/>
          </a:bodyPr>
          <a:lstStyle/>
          <a:p>
            <a:pPr algn="r"/>
            <a:r>
              <a:rPr lang="ru-RU" sz="2800" dirty="0" err="1">
                <a:latin typeface="Georgia" panose="02040502050405020303" pitchFamily="18" charset="0"/>
              </a:rPr>
              <a:t>Делеган</a:t>
            </a:r>
            <a:r>
              <a:rPr lang="ru-RU" sz="2800" dirty="0">
                <a:latin typeface="Georgia" panose="02040502050405020303" pitchFamily="18" charset="0"/>
              </a:rPr>
              <a:t> Янина </a:t>
            </a:r>
            <a:r>
              <a:rPr lang="ru-RU" sz="2800" dirty="0" err="1">
                <a:latin typeface="Georgia" panose="02040502050405020303" pitchFamily="18" charset="0"/>
              </a:rPr>
              <a:t>Адальбертовна</a:t>
            </a:r>
            <a:endParaRPr lang="ru-RU" sz="2800" dirty="0">
              <a:latin typeface="Georgia" panose="02040502050405020303" pitchFamily="18" charset="0"/>
            </a:endParaRPr>
          </a:p>
          <a:p>
            <a:pPr algn="r"/>
            <a:r>
              <a:rPr lang="en-US" sz="28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y.delegan@yandex.ru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73514E-B07F-4DB0-8F18-A0116C14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528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A2276-F74F-4455-BEE5-7E0452BF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72072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</a:rPr>
              <a:t>Образцы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A69EF4-4006-4434-AA2C-9153D9F94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225" y="1647825"/>
            <a:ext cx="5953124" cy="4381500"/>
          </a:xfrm>
        </p:spPr>
        <p:txBody>
          <a:bodyPr>
            <a:normAutofit/>
          </a:bodyPr>
          <a:lstStyle/>
          <a:p>
            <a:pPr algn="just"/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Пробы шлам-лигнина были отобраны на участке на территории хранилищ-карт на побережье Байкала Иркутской области, заполненных отходами Байкальского целлюлозно-бумажного комбината (БЦБК):</a:t>
            </a:r>
          </a:p>
          <a:p>
            <a:pPr algn="just"/>
            <a:r>
              <a:rPr lang="ru-RU" sz="1800" dirty="0">
                <a:latin typeface="Georgia" panose="02040502050405020303" pitchFamily="18" charset="0"/>
              </a:rPr>
              <a:t>Образец 1.1 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отбирали с территории, которая долгое время находилась под водой, но в недавнем времени была осушена.</a:t>
            </a:r>
          </a:p>
          <a:p>
            <a:pPr algn="just"/>
            <a:r>
              <a:rPr 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Образец 4 – 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 края хранилищ-карты, который зарос аборигенной растительностью</a:t>
            </a:r>
          </a:p>
          <a:p>
            <a:pPr algn="just"/>
            <a:r>
              <a:rPr lang="ru-RU" sz="1800" dirty="0">
                <a:solidFill>
                  <a:srgbClr val="000000"/>
                </a:solidFill>
                <a:latin typeface="Georgia" panose="02040502050405020303" pitchFamily="18" charset="0"/>
              </a:rPr>
              <a:t>Образцы 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5.1 и 8.1 – это почво-грунты, полученные в модельных экспериментах </a:t>
            </a:r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 применением метода твердофазной ферментации пробы 1.1, в которых были переработаны образцы шлам-лигнина в субстраты для создания </a:t>
            </a:r>
            <a:r>
              <a:rPr lang="ru-RU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почвогрунтов</a:t>
            </a:r>
            <a:endParaRPr lang="ru-RU" sz="1800" dirty="0">
              <a:latin typeface="Georgia" panose="02040502050405020303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CF5216-7000-4A2A-BF2B-AF585F3A3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7" b="31526"/>
          <a:stretch/>
        </p:blipFill>
        <p:spPr>
          <a:xfrm>
            <a:off x="485775" y="790575"/>
            <a:ext cx="5143500" cy="2943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07A6B7-3246-4D49-94CE-B925684B5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r="35105" b="57824"/>
          <a:stretch/>
        </p:blipFill>
        <p:spPr>
          <a:xfrm>
            <a:off x="476251" y="3838575"/>
            <a:ext cx="5153024" cy="289242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5201B3F-4794-4CBF-8C3A-5E172677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1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A3AF6-2D23-485C-A0E9-A5D7624D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776"/>
            <a:ext cx="10515600" cy="4635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Выделение ДНК из грунта и секвенирование</a:t>
            </a:r>
            <a:endParaRPr lang="ru-RU" sz="2800" dirty="0">
              <a:latin typeface="Georgia" panose="02040502050405020303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058ACA-CF3E-4CE2-B6B7-790D2679E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7850"/>
          </a:xfrm>
        </p:spPr>
        <p:txBody>
          <a:bodyPr>
            <a:normAutofit/>
          </a:bodyPr>
          <a:lstStyle/>
          <a:p>
            <a:pPr indent="2286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ДНК из образцов выделяли с помощью набора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FastDNA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SPIN Kit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for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Soil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(MP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Biomedicals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UK) по стандартному протоколу, используя навеску 500 мг.</a:t>
            </a:r>
          </a:p>
          <a:p>
            <a:pPr indent="2286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Концентрация препаратов составила не менее 100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нг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/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мкл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.</a:t>
            </a:r>
          </a:p>
          <a:p>
            <a:pPr indent="2286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Ультразвуковую фрагментацию геномной ДНК проводили на приборе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Covaris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S220.</a:t>
            </a:r>
          </a:p>
          <a:p>
            <a:pPr indent="2286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Библиотеки для секвенирования полных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метагеномов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готовили с помощью набора реактивов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MGIEasy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Universal DNA Library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prep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kit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.</a:t>
            </a:r>
          </a:p>
          <a:p>
            <a:pPr indent="2286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Секвенирование выполнено на оборудовании 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DNBSEQ G400.</a:t>
            </a:r>
            <a:endParaRPr lang="ru-RU" sz="3200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7F97A1-D17F-4893-A969-047E92FD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54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62E9C-F72A-496F-AB39-71ECB818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457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Количество сырых прочтений в образцах до и после предобработки (Quality Control)</a:t>
            </a:r>
            <a:endParaRPr lang="ru-RU" sz="2800" b="1" dirty="0">
              <a:latin typeface="Georgia" panose="02040502050405020303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6CA23DF-326B-40B5-AAD6-B1E231234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475746"/>
              </p:ext>
            </p:extLst>
          </p:nvPr>
        </p:nvGraphicFramePr>
        <p:xfrm>
          <a:off x="571500" y="1743074"/>
          <a:ext cx="10782299" cy="3933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1174">
                  <a:extLst>
                    <a:ext uri="{9D8B030D-6E8A-4147-A177-3AD203B41FA5}">
                      <a16:colId xmlns:a16="http://schemas.microsoft.com/office/drawing/2014/main" val="1633921689"/>
                    </a:ext>
                  </a:extLst>
                </a:gridCol>
                <a:gridCol w="3729852">
                  <a:extLst>
                    <a:ext uri="{9D8B030D-6E8A-4147-A177-3AD203B41FA5}">
                      <a16:colId xmlns:a16="http://schemas.microsoft.com/office/drawing/2014/main" val="1719026750"/>
                    </a:ext>
                  </a:extLst>
                </a:gridCol>
                <a:gridCol w="4481273">
                  <a:extLst>
                    <a:ext uri="{9D8B030D-6E8A-4147-A177-3AD203B41FA5}">
                      <a16:colId xmlns:a16="http://schemas.microsoft.com/office/drawing/2014/main" val="1889662392"/>
                    </a:ext>
                  </a:extLst>
                </a:gridCol>
              </a:tblGrid>
              <a:tr h="786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Образцы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Пар прочтений до QC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Пар прочтений после QC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995182241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1.1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167 653 569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154 304 333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6734174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159 028 729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149 198 955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41542780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5.1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r>
                        <a:rPr lang="en-US" sz="2400" kern="100" dirty="0">
                          <a:effectLst/>
                          <a:latin typeface="Georgia" panose="02040502050405020303" pitchFamily="18" charset="0"/>
                        </a:rPr>
                        <a:t>5</a:t>
                      </a:r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4 816 854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r>
                        <a:rPr lang="en-US" sz="2400" kern="100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6 287 866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728906413"/>
                  </a:ext>
                </a:extLst>
              </a:tr>
              <a:tr h="786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8.1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166 084 212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163 183 758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2857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286063053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BAF3AF-8B3A-4410-8E6C-6F9C1D44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37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84D6E-75C4-4E9B-BA9E-C7387C8A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1"/>
            <a:ext cx="10515600" cy="615950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Результаты сборки </a:t>
            </a:r>
            <a:r>
              <a:rPr lang="en-US" sz="2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de novo</a:t>
            </a:r>
            <a:endParaRPr lang="ru-RU" sz="2800" b="1" dirty="0">
              <a:latin typeface="Georgia" panose="02040502050405020303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AD8D6AA-8302-4E02-ACB5-AB3D33019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209342"/>
              </p:ext>
            </p:extLst>
          </p:nvPr>
        </p:nvGraphicFramePr>
        <p:xfrm>
          <a:off x="447675" y="981076"/>
          <a:ext cx="11229975" cy="56483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5995">
                  <a:extLst>
                    <a:ext uri="{9D8B030D-6E8A-4147-A177-3AD203B41FA5}">
                      <a16:colId xmlns:a16="http://schemas.microsoft.com/office/drawing/2014/main" val="3877639265"/>
                    </a:ext>
                  </a:extLst>
                </a:gridCol>
                <a:gridCol w="2245995">
                  <a:extLst>
                    <a:ext uri="{9D8B030D-6E8A-4147-A177-3AD203B41FA5}">
                      <a16:colId xmlns:a16="http://schemas.microsoft.com/office/drawing/2014/main" val="1160787545"/>
                    </a:ext>
                  </a:extLst>
                </a:gridCol>
                <a:gridCol w="2245995">
                  <a:extLst>
                    <a:ext uri="{9D8B030D-6E8A-4147-A177-3AD203B41FA5}">
                      <a16:colId xmlns:a16="http://schemas.microsoft.com/office/drawing/2014/main" val="829396996"/>
                    </a:ext>
                  </a:extLst>
                </a:gridCol>
                <a:gridCol w="2245995">
                  <a:extLst>
                    <a:ext uri="{9D8B030D-6E8A-4147-A177-3AD203B41FA5}">
                      <a16:colId xmlns:a16="http://schemas.microsoft.com/office/drawing/2014/main" val="417230684"/>
                    </a:ext>
                  </a:extLst>
                </a:gridCol>
                <a:gridCol w="2245995">
                  <a:extLst>
                    <a:ext uri="{9D8B030D-6E8A-4147-A177-3AD203B41FA5}">
                      <a16:colId xmlns:a16="http://schemas.microsoft.com/office/drawing/2014/main" val="2028761325"/>
                    </a:ext>
                  </a:extLst>
                </a:gridCol>
              </a:tblGrid>
              <a:tr h="2292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 dirty="0">
                          <a:effectLst/>
                          <a:latin typeface="Georgia" panose="02040502050405020303" pitchFamily="18" charset="0"/>
                          <a:ea typeface="Droid Sans Fallback"/>
                          <a:cs typeface="FreeSans;Times New Roman"/>
                        </a:rPr>
                        <a:t>Образец</a:t>
                      </a: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Контигов получено при сборке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Контигов &gt; 500 bp осталось (% общего количества)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Общая длина сборки, bp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Длина сборки, состоящей только из контигов &gt; 500 bp (% общей длины)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904994580"/>
                  </a:ext>
                </a:extLst>
              </a:tr>
              <a:tr h="838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1.1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2,183,345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895,671 (41.02%)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1,396,523,298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906,886,270 (64.94%)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429000366"/>
                  </a:ext>
                </a:extLst>
              </a:tr>
              <a:tr h="838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1,558,964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664,095 (42.60%)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1,232,672,226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893,162,675 (72.46%)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002718338"/>
                  </a:ext>
                </a:extLst>
              </a:tr>
              <a:tr h="838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5.1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1,567,365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617,275 (39.38%)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1,037,144,138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677,361,732 (65.31%)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094548116"/>
                  </a:ext>
                </a:extLst>
              </a:tr>
              <a:tr h="838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8.1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 dirty="0">
                          <a:effectLst/>
                          <a:latin typeface="Georgia" panose="02040502050405020303" pitchFamily="18" charset="0"/>
                        </a:rPr>
                        <a:t>1,103,663</a:t>
                      </a:r>
                      <a:endParaRPr lang="ru-RU" sz="18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399,958 (36.24%)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>
                          <a:effectLst/>
                          <a:latin typeface="Georgia" panose="02040502050405020303" pitchFamily="18" charset="0"/>
                        </a:rPr>
                        <a:t>639,313,489</a:t>
                      </a:r>
                      <a:endParaRPr lang="ru-RU" sz="18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ru-RU" sz="1800" kern="100" dirty="0">
                          <a:effectLst/>
                          <a:latin typeface="Georgia" panose="02040502050405020303" pitchFamily="18" charset="0"/>
                        </a:rPr>
                        <a:t>373,151,778 (58.37%)</a:t>
                      </a:r>
                      <a:endParaRPr lang="ru-RU" sz="18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175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201666665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AA55A9-8C2F-4F77-887C-2E1B0D45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7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2DAE-C272-4E2C-ADBD-3823C89D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606425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Georgia" panose="02040502050405020303" pitchFamily="18" charset="0"/>
              </a:rPr>
              <a:t>Таксономическая классификация сырых прочтений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A9B72B-48DE-49FF-B609-0725C753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/>
          <a:lstStyle/>
          <a:p>
            <a:fld id="{4B16591C-7487-4A2B-85E2-C9DBFDF018D0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BF3EF7-9691-466D-AC96-365E05A79E07}"/>
              </a:ext>
            </a:extLst>
          </p:cNvPr>
          <p:cNvPicPr/>
          <p:nvPr/>
        </p:nvPicPr>
        <p:blipFill rotWithShape="1">
          <a:blip r:embed="rId2" cstate="print"/>
          <a:srcRect l="19622" t="11713" r="-599" b="4653"/>
          <a:stretch/>
        </p:blipFill>
        <p:spPr bwMode="auto">
          <a:xfrm>
            <a:off x="619124" y="685800"/>
            <a:ext cx="5353051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D90053-C957-4B1D-AACA-47CA0778FAFF}"/>
              </a:ext>
            </a:extLst>
          </p:cNvPr>
          <p:cNvPicPr/>
          <p:nvPr/>
        </p:nvPicPr>
        <p:blipFill rotWithShape="1">
          <a:blip r:embed="rId3" cstate="print"/>
          <a:srcRect l="17975" t="12006" r="-1422" b="4653"/>
          <a:stretch/>
        </p:blipFill>
        <p:spPr bwMode="auto">
          <a:xfrm>
            <a:off x="6019799" y="685800"/>
            <a:ext cx="56673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F5AF72-1B3C-4551-BE66-342F6413B72C}"/>
              </a:ext>
            </a:extLst>
          </p:cNvPr>
          <p:cNvPicPr/>
          <p:nvPr/>
        </p:nvPicPr>
        <p:blipFill rotWithShape="1">
          <a:blip r:embed="rId4" cstate="print"/>
          <a:srcRect l="14700" t="11713" r="-1669" b="4507"/>
          <a:stretch/>
        </p:blipFill>
        <p:spPr bwMode="auto">
          <a:xfrm>
            <a:off x="619124" y="3809998"/>
            <a:ext cx="5419726" cy="295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472FFE-38E6-4238-8D09-F4B647B06DA2}"/>
              </a:ext>
            </a:extLst>
          </p:cNvPr>
          <p:cNvPicPr/>
          <p:nvPr/>
        </p:nvPicPr>
        <p:blipFill rotWithShape="1">
          <a:blip r:embed="rId5" cstate="print"/>
          <a:srcRect l="15672" t="12006" r="-68" b="4685"/>
          <a:stretch/>
        </p:blipFill>
        <p:spPr bwMode="auto">
          <a:xfrm>
            <a:off x="6019799" y="3805551"/>
            <a:ext cx="5572126" cy="295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63B9D-B987-410D-83EE-69633C14799E}"/>
              </a:ext>
            </a:extLst>
          </p:cNvPr>
          <p:cNvSpPr txBox="1"/>
          <p:nvPr/>
        </p:nvSpPr>
        <p:spPr>
          <a:xfrm flipH="1">
            <a:off x="4170044" y="590550"/>
            <a:ext cx="3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4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BAE79-02E6-4228-B842-7708FF71403D}"/>
              </a:ext>
            </a:extLst>
          </p:cNvPr>
          <p:cNvSpPr txBox="1"/>
          <p:nvPr/>
        </p:nvSpPr>
        <p:spPr>
          <a:xfrm flipH="1">
            <a:off x="4274818" y="3743325"/>
            <a:ext cx="58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5.1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6D7FA-08B8-48E8-A958-DEB17941EF01}"/>
              </a:ext>
            </a:extLst>
          </p:cNvPr>
          <p:cNvSpPr txBox="1"/>
          <p:nvPr/>
        </p:nvSpPr>
        <p:spPr>
          <a:xfrm flipH="1">
            <a:off x="9761218" y="3743325"/>
            <a:ext cx="58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8.1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4BF7F-C260-4442-88D6-665D35380381}"/>
              </a:ext>
            </a:extLst>
          </p:cNvPr>
          <p:cNvSpPr txBox="1"/>
          <p:nvPr/>
        </p:nvSpPr>
        <p:spPr>
          <a:xfrm flipH="1">
            <a:off x="9761218" y="619125"/>
            <a:ext cx="58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1.1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0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3D082-6650-407B-9381-12F2A147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36525"/>
            <a:ext cx="10515600" cy="9969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Общий анализ </a:t>
            </a:r>
            <a:r>
              <a:rPr lang="ru-RU" sz="2800" b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метагенома</a:t>
            </a:r>
            <a:r>
              <a:rPr lang="ru-RU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микробиома</a:t>
            </a:r>
            <a:r>
              <a:rPr lang="ru-RU" sz="2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с помощью MG-RAST в таксономической базе данных </a:t>
            </a:r>
            <a:r>
              <a:rPr lang="ru-RU" sz="2800" b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RefSeq</a:t>
            </a:r>
            <a:endParaRPr lang="ru-RU" sz="2800" b="1" dirty="0">
              <a:latin typeface="Georgia" panose="02040502050405020303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5326011-B4A2-4120-998D-1BBE80F17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9100" y="1209675"/>
          <a:ext cx="10744198" cy="50672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570">
                  <a:extLst>
                    <a:ext uri="{9D8B030D-6E8A-4147-A177-3AD203B41FA5}">
                      <a16:colId xmlns:a16="http://schemas.microsoft.com/office/drawing/2014/main" val="1413522844"/>
                    </a:ext>
                  </a:extLst>
                </a:gridCol>
                <a:gridCol w="1852640">
                  <a:extLst>
                    <a:ext uri="{9D8B030D-6E8A-4147-A177-3AD203B41FA5}">
                      <a16:colId xmlns:a16="http://schemas.microsoft.com/office/drawing/2014/main" val="932753808"/>
                    </a:ext>
                  </a:extLst>
                </a:gridCol>
                <a:gridCol w="1849856">
                  <a:extLst>
                    <a:ext uri="{9D8B030D-6E8A-4147-A177-3AD203B41FA5}">
                      <a16:colId xmlns:a16="http://schemas.microsoft.com/office/drawing/2014/main" val="2935177938"/>
                    </a:ext>
                  </a:extLst>
                </a:gridCol>
                <a:gridCol w="1340415">
                  <a:extLst>
                    <a:ext uri="{9D8B030D-6E8A-4147-A177-3AD203B41FA5}">
                      <a16:colId xmlns:a16="http://schemas.microsoft.com/office/drawing/2014/main" val="3266759725"/>
                    </a:ext>
                  </a:extLst>
                </a:gridCol>
                <a:gridCol w="1336239">
                  <a:extLst>
                    <a:ext uri="{9D8B030D-6E8A-4147-A177-3AD203B41FA5}">
                      <a16:colId xmlns:a16="http://schemas.microsoft.com/office/drawing/2014/main" val="1451839754"/>
                    </a:ext>
                  </a:extLst>
                </a:gridCol>
                <a:gridCol w="1336239">
                  <a:extLst>
                    <a:ext uri="{9D8B030D-6E8A-4147-A177-3AD203B41FA5}">
                      <a16:colId xmlns:a16="http://schemas.microsoft.com/office/drawing/2014/main" val="1378415859"/>
                    </a:ext>
                  </a:extLst>
                </a:gridCol>
                <a:gridCol w="1336239">
                  <a:extLst>
                    <a:ext uri="{9D8B030D-6E8A-4147-A177-3AD203B41FA5}">
                      <a16:colId xmlns:a16="http://schemas.microsoft.com/office/drawing/2014/main" val="2454507222"/>
                    </a:ext>
                  </a:extLst>
                </a:gridCol>
              </a:tblGrid>
              <a:tr h="1673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Domain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Gene Num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Percentage, %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Phylum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Family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Genus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Species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4311552"/>
                  </a:ext>
                </a:extLst>
              </a:tr>
              <a:tr h="8327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Archaea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8896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0,98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29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55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87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824525"/>
                  </a:ext>
                </a:extLst>
              </a:tr>
              <a:tr h="888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Bacteria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880049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96,97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28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242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577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1480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7625430"/>
                  </a:ext>
                </a:extLst>
              </a:tr>
              <a:tr h="1673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Eukaryota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18608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2,05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25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177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Georgia" panose="02040502050405020303" pitchFamily="18" charset="0"/>
                        </a:rPr>
                        <a:t>138</a:t>
                      </a:r>
                      <a:endParaRPr lang="ru-RU" sz="20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Georgia" panose="02040502050405020303" pitchFamily="18" charset="0"/>
                        </a:rPr>
                        <a:t>271</a:t>
                      </a:r>
                      <a:endParaRPr lang="ru-RU" sz="20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1523299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3EF991-CD06-40ED-B7EE-2E0C7FF4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25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FCFB0CA-1439-4001-829F-A97D421D4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04" y="337608"/>
            <a:ext cx="11524191" cy="1900767"/>
          </a:xfrm>
        </p:spPr>
        <p:txBody>
          <a:bodyPr/>
          <a:lstStyle/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Кор-</a:t>
            </a:r>
            <a:r>
              <a:rPr lang="ru-RU" sz="1800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микробиом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образцов представлен филумами </a:t>
            </a:r>
            <a:r>
              <a:rPr lang="en-US" sz="18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Proteobacteria</a:t>
            </a:r>
            <a:r>
              <a:rPr lang="en-US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Actinobacteria</a:t>
            </a:r>
            <a:r>
              <a:rPr lang="en-US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</a:t>
            </a:r>
            <a:r>
              <a:rPr lang="en-US" sz="1800" i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Bacteroidetes</a:t>
            </a:r>
            <a:r>
              <a:rPr lang="en-US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и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Verrucomicrobia</a:t>
            </a:r>
            <a:r>
              <a:rPr lang="en-US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. 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Данные таксоны обнаруживаются в значительной части популяции</a:t>
            </a:r>
            <a:endParaRPr lang="en-US" sz="1800" dirty="0">
              <a:solidFill>
                <a:srgbClr val="000000"/>
              </a:solidFill>
              <a:effectLst/>
              <a:latin typeface="Georgia" panose="02040502050405020303" pitchFamily="18" charset="0"/>
              <a:ea typeface="Calibri" panose="020F0502020204030204" pitchFamily="34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Среди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протеобактерий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самым многочисленным родом в образце 1.1 является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Sphingopyxis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относящийся к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Alphaproteobacteria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(1,11%); в 4 –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Bradyrhizobium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класс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Alphaproteobacteria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(5,15%); в 5.1 и 8.1 –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Pseudomonas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класс </a:t>
            </a:r>
            <a:r>
              <a:rPr lang="ru-RU" sz="1800" i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Gammaproteobacteria</a:t>
            </a:r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(2,37% и 1,80% соответственно).</a:t>
            </a:r>
            <a:endParaRPr lang="en-US" sz="1800" dirty="0">
              <a:solidFill>
                <a:srgbClr val="000000"/>
              </a:solidFill>
              <a:effectLst/>
              <a:latin typeface="Georgia" panose="02040502050405020303" pitchFamily="18" charset="0"/>
              <a:ea typeface="Calibri" panose="020F050202020403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5F0163-34B9-4B9C-861C-DBC1420F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16</a:t>
            </a:fld>
            <a:endParaRPr lang="ru-RU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81312A5-41F8-4AB8-93E6-503E7C83B975}"/>
              </a:ext>
            </a:extLst>
          </p:cNvPr>
          <p:cNvGraphicFramePr>
            <a:graphicFrameLocks noGrp="1"/>
          </p:cNvGraphicFramePr>
          <p:nvPr/>
        </p:nvGraphicFramePr>
        <p:xfrm>
          <a:off x="371475" y="2952750"/>
          <a:ext cx="11391899" cy="358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3359">
                  <a:extLst>
                    <a:ext uri="{9D8B030D-6E8A-4147-A177-3AD203B41FA5}">
                      <a16:colId xmlns:a16="http://schemas.microsoft.com/office/drawing/2014/main" val="4193660606"/>
                    </a:ext>
                  </a:extLst>
                </a:gridCol>
                <a:gridCol w="3427555">
                  <a:extLst>
                    <a:ext uri="{9D8B030D-6E8A-4147-A177-3AD203B41FA5}">
                      <a16:colId xmlns:a16="http://schemas.microsoft.com/office/drawing/2014/main" val="2393351174"/>
                    </a:ext>
                  </a:extLst>
                </a:gridCol>
                <a:gridCol w="3378449">
                  <a:extLst>
                    <a:ext uri="{9D8B030D-6E8A-4147-A177-3AD203B41FA5}">
                      <a16:colId xmlns:a16="http://schemas.microsoft.com/office/drawing/2014/main" val="1968491639"/>
                    </a:ext>
                  </a:extLst>
                </a:gridCol>
                <a:gridCol w="3672536">
                  <a:extLst>
                    <a:ext uri="{9D8B030D-6E8A-4147-A177-3AD203B41FA5}">
                      <a16:colId xmlns:a16="http://schemas.microsoft.com/office/drawing/2014/main" val="2736282465"/>
                    </a:ext>
                  </a:extLst>
                </a:gridCol>
              </a:tblGrid>
              <a:tr h="1079942"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 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 err="1">
                          <a:effectLst/>
                          <a:latin typeface="Georgia" panose="02040502050405020303" pitchFamily="18" charset="0"/>
                        </a:rPr>
                        <a:t>Alphaproteobacteria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Betaproteobacteria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Gammaproteobacteria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332649173"/>
                  </a:ext>
                </a:extLst>
              </a:tr>
              <a:tr h="626555"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1.1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35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37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14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075716138"/>
                  </a:ext>
                </a:extLst>
              </a:tr>
              <a:tr h="626555"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51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19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934804610"/>
                  </a:ext>
                </a:extLst>
              </a:tr>
              <a:tr h="626555"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5.1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50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21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15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507420270"/>
                  </a:ext>
                </a:extLst>
              </a:tr>
              <a:tr h="626555"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8.1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56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>
                          <a:effectLst/>
                          <a:latin typeface="Georgia" panose="02040502050405020303" pitchFamily="18" charset="0"/>
                        </a:rPr>
                        <a:t>18</a:t>
                      </a:r>
                      <a:endParaRPr lang="ru-RU" sz="2400" kern="10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00" dirty="0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ru-RU" sz="2400" kern="100" dirty="0">
                        <a:effectLst/>
                        <a:latin typeface="Georgia" panose="02040502050405020303" pitchFamily="18" charset="0"/>
                        <a:ea typeface="Droid Sans Fallback"/>
                        <a:cs typeface="FreeSans;Times New Roman"/>
                      </a:endParaRPr>
                    </a:p>
                  </a:txBody>
                  <a:tcPr marL="34290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86493462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AB2CB1E-AB05-4368-B04B-0459CEAC8190}"/>
              </a:ext>
            </a:extLst>
          </p:cNvPr>
          <p:cNvSpPr txBox="1"/>
          <p:nvPr/>
        </p:nvSpPr>
        <p:spPr>
          <a:xfrm>
            <a:off x="809625" y="2238375"/>
            <a:ext cx="11048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Состав </a:t>
            </a:r>
            <a:r>
              <a:rPr lang="ru-RU" sz="28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протеобактерий</a:t>
            </a:r>
            <a:r>
              <a:rPr lang="ru-RU" sz="2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по доминирующим классам (%)</a:t>
            </a:r>
            <a:endParaRPr lang="ru-RU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9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020A2-7911-4B40-9AEA-7ABD6206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70167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</a:rPr>
              <a:t>Археи в </a:t>
            </a:r>
            <a:r>
              <a:rPr lang="ru-RU" sz="2800" b="1" dirty="0" err="1">
                <a:latin typeface="Georgia" panose="02040502050405020303" pitchFamily="18" charset="0"/>
              </a:rPr>
              <a:t>микробиомах</a:t>
            </a:r>
            <a:r>
              <a:rPr lang="ru-RU" sz="2800" b="1" dirty="0">
                <a:latin typeface="Georgia" panose="02040502050405020303" pitchFamily="18" charset="0"/>
              </a:rPr>
              <a:t> шлам-лигнина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CCCF5-36BC-48AB-A01A-45806B33B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 algn="just"/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Археям соответствует 0.4-1% прочтений всех клеточных организмов. Во всех образцах, кроме 1.1, структура </a:t>
            </a:r>
            <a:r>
              <a:rPr lang="ru-RU" sz="24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архейного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сообщества похожа. Доминируют 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Euryarcheota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(66-79% всех архей) и археи TACK-группы. «ТАСК» – это групповое обозначение 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Thaumarchaeota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Nitrososphaerota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), 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Aigarchaeota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Crenarchaeota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(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Thermoproteota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) и 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Korarchaeota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. Археи ТАСК-группы составляют 17-25% всех архей. В образце 1.1 </a:t>
            </a:r>
            <a:r>
              <a:rPr lang="ru-RU" sz="2400" i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Euryarcheota</a:t>
            </a:r>
            <a:r>
              <a:rPr lang="ru-RU" sz="24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составляют только 52% всех архей, зато археи ТАСК-группы — 41%.</a:t>
            </a:r>
            <a:endParaRPr lang="ru-RU" sz="3600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233EFF-487E-43F3-8246-46363A6B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1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93CD0-7C0C-4501-AB50-8B7EA920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125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</a:rPr>
              <a:t>Функциональная аннотация </a:t>
            </a:r>
            <a:r>
              <a:rPr lang="ru-RU" sz="2800" b="1" dirty="0" err="1">
                <a:latin typeface="Georgia" panose="02040502050405020303" pitchFamily="18" charset="0"/>
              </a:rPr>
              <a:t>микробиомов</a:t>
            </a:r>
            <a:endParaRPr lang="ru-RU" sz="2800" b="1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A49FB9-F5F4-4D68-96BD-C1148B6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267398-53AF-4492-B18D-F4553EB8716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r="46197" b="5468"/>
          <a:stretch/>
        </p:blipFill>
        <p:spPr bwMode="auto">
          <a:xfrm>
            <a:off x="381000" y="771525"/>
            <a:ext cx="6572250" cy="5762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7C70F-D5BF-44FE-B8F1-7CC887066868}"/>
              </a:ext>
            </a:extLst>
          </p:cNvPr>
          <p:cNvSpPr txBox="1"/>
          <p:nvPr/>
        </p:nvSpPr>
        <p:spPr>
          <a:xfrm>
            <a:off x="7077075" y="1447800"/>
            <a:ext cx="4876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На оси 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X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представлено количество генов, которые аннотировали каждый путь, а на оси 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Y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перечислены аннотированные пути в конкретном подклассе. </a:t>
            </a:r>
          </a:p>
          <a:p>
            <a:pPr indent="457200" algn="just"/>
            <a:r>
              <a:rPr lang="ru-RU" sz="2000" dirty="0">
                <a:latin typeface="Georgia" panose="02040502050405020303" pitchFamily="18" charset="0"/>
                <a:ea typeface="Calibri" panose="020F0502020204030204" pitchFamily="34" charset="0"/>
              </a:rPr>
              <a:t>з</a:t>
            </a:r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елёный 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– 8.1</a:t>
            </a:r>
            <a:endParaRPr lang="ru-RU" sz="2000" dirty="0">
              <a:latin typeface="Georgia" panose="02040502050405020303" pitchFamily="18" charset="0"/>
              <a:ea typeface="Calibri" panose="020F0502020204030204" pitchFamily="34" charset="0"/>
            </a:endParaRPr>
          </a:p>
          <a:p>
            <a:pPr indent="4572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синий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– 5.1</a:t>
            </a:r>
            <a:endParaRPr lang="ru-RU" sz="2000" dirty="0">
              <a:latin typeface="Georgia" panose="02040502050405020303" pitchFamily="18" charset="0"/>
              <a:ea typeface="Calibri" panose="020F0502020204030204" pitchFamily="34" charset="0"/>
            </a:endParaRPr>
          </a:p>
          <a:p>
            <a:pPr indent="4572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жёлтый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– 4</a:t>
            </a:r>
            <a:endParaRPr lang="ru-RU" sz="2000" dirty="0">
              <a:latin typeface="Georgia" panose="02040502050405020303" pitchFamily="18" charset="0"/>
              <a:ea typeface="Calibri" panose="020F0502020204030204" pitchFamily="34" charset="0"/>
            </a:endParaRPr>
          </a:p>
          <a:p>
            <a:pPr indent="457200" algn="just"/>
            <a:r>
              <a:rPr lang="ru-RU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красный</a:t>
            </a:r>
            <a:r>
              <a:rPr lang="en-US" sz="20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– 1.1.</a:t>
            </a:r>
            <a:endParaRPr lang="ru-RU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8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13F1A-CC2F-4BF6-8FD1-DC95A5AC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09688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Анализ катаболических способностей микроорганизмов, обитающих в условиях с высоким содержанием </a:t>
            </a:r>
            <a:r>
              <a:rPr lang="ru-RU" sz="28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лигнинцеллюлозы</a:t>
            </a:r>
            <a:endParaRPr lang="ru-RU" sz="2800" b="1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46536E-5E25-4334-8982-53DBF248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4908C2-777F-457E-B48B-7C301B9A7B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8" t="16281" r="30529" b="27251"/>
          <a:stretch/>
        </p:blipFill>
        <p:spPr bwMode="auto">
          <a:xfrm>
            <a:off x="2162174" y="1379538"/>
            <a:ext cx="7934325" cy="5341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28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D5C14-4C23-4873-924D-CE1ADFE6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Актуальные вопросы развития рационального природопользования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77307-BA78-4B6C-858E-9605F172A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228600" algn="just"/>
            <a:r>
              <a:rPr lang="ru-RU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Как защитить и отрегулировать здоровье почвенной среды?</a:t>
            </a:r>
          </a:p>
          <a:p>
            <a:pPr indent="228600" algn="just"/>
            <a:r>
              <a:rPr lang="ru-RU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Как разнообразие микробиоты влияет на функции почвы и их стабильность?</a:t>
            </a:r>
          </a:p>
          <a:p>
            <a:pPr indent="228600" algn="just"/>
            <a:r>
              <a:rPr lang="ru-RU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Как почвенные микроорганизмы реагируют на антропогенную деятельность и/или глобальные изменения?</a:t>
            </a:r>
            <a:endParaRPr lang="ru-RU" sz="4000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CD26DC-05EA-4D0B-AF45-5BFB6229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934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20215-4754-4643-B5EE-03359BB9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92074"/>
            <a:ext cx="11401425" cy="77787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>
                <a:latin typeface="Georgia" panose="02040502050405020303" pitchFamily="18" charset="0"/>
              </a:rPr>
              <a:t>Ферменты, вовлечённые в деградацию </a:t>
            </a:r>
            <a:r>
              <a:rPr lang="ru-RU" sz="2800" b="1" dirty="0" err="1">
                <a:latin typeface="Georgia" panose="02040502050405020303" pitchFamily="18" charset="0"/>
              </a:rPr>
              <a:t>лигнинцеллюлозы</a:t>
            </a:r>
            <a:endParaRPr lang="ru-RU" sz="2800" b="1" dirty="0">
              <a:latin typeface="Georgia" panose="02040502050405020303" pitchFamily="18" charset="0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11D99AA-70F1-4B65-80EB-5CFC1BA46F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2425" y="533400"/>
          <a:ext cx="11487149" cy="6146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0725">
                  <a:extLst>
                    <a:ext uri="{9D8B030D-6E8A-4147-A177-3AD203B41FA5}">
                      <a16:colId xmlns:a16="http://schemas.microsoft.com/office/drawing/2014/main" val="73743533"/>
                    </a:ext>
                  </a:extLst>
                </a:gridCol>
                <a:gridCol w="1756156">
                  <a:extLst>
                    <a:ext uri="{9D8B030D-6E8A-4147-A177-3AD203B41FA5}">
                      <a16:colId xmlns:a16="http://schemas.microsoft.com/office/drawing/2014/main" val="2569240645"/>
                    </a:ext>
                  </a:extLst>
                </a:gridCol>
                <a:gridCol w="4535699">
                  <a:extLst>
                    <a:ext uri="{9D8B030D-6E8A-4147-A177-3AD203B41FA5}">
                      <a16:colId xmlns:a16="http://schemas.microsoft.com/office/drawing/2014/main" val="1593840071"/>
                    </a:ext>
                  </a:extLst>
                </a:gridCol>
                <a:gridCol w="749376">
                  <a:extLst>
                    <a:ext uri="{9D8B030D-6E8A-4147-A177-3AD203B41FA5}">
                      <a16:colId xmlns:a16="http://schemas.microsoft.com/office/drawing/2014/main" val="3274973658"/>
                    </a:ext>
                  </a:extLst>
                </a:gridCol>
                <a:gridCol w="729656">
                  <a:extLst>
                    <a:ext uri="{9D8B030D-6E8A-4147-A177-3AD203B41FA5}">
                      <a16:colId xmlns:a16="http://schemas.microsoft.com/office/drawing/2014/main" val="3968703109"/>
                    </a:ext>
                  </a:extLst>
                </a:gridCol>
                <a:gridCol w="887419">
                  <a:extLst>
                    <a:ext uri="{9D8B030D-6E8A-4147-A177-3AD203B41FA5}">
                      <a16:colId xmlns:a16="http://schemas.microsoft.com/office/drawing/2014/main" val="506931683"/>
                    </a:ext>
                  </a:extLst>
                </a:gridCol>
                <a:gridCol w="838118">
                  <a:extLst>
                    <a:ext uri="{9D8B030D-6E8A-4147-A177-3AD203B41FA5}">
                      <a16:colId xmlns:a16="http://schemas.microsoft.com/office/drawing/2014/main" val="2939142635"/>
                    </a:ext>
                  </a:extLst>
                </a:gridCol>
              </a:tblGrid>
              <a:tr h="24138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Group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 err="1">
                          <a:effectLst/>
                          <a:latin typeface="Georgia" panose="02040502050405020303" pitchFamily="18" charset="0"/>
                        </a:rPr>
                        <a:t>Enzyme</a:t>
                      </a:r>
                      <a:r>
                        <a:rPr lang="ru-RU" sz="1800" dirty="0">
                          <a:effectLst/>
                          <a:latin typeface="Georgia" panose="02040502050405020303" pitchFamily="18" charset="0"/>
                        </a:rPr>
                        <a:t> Name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ORF Number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408277"/>
                  </a:ext>
                </a:extLst>
              </a:tr>
              <a:tr h="2413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1.1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5.1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8.1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2151665446"/>
                  </a:ext>
                </a:extLst>
              </a:tr>
              <a:tr h="495211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Georgia" panose="02040502050405020303" pitchFamily="18" charset="0"/>
                        </a:rPr>
                        <a:t>C</a:t>
                      </a: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ellulase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2.4.1.20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cellobiose phosphorylase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20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5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873133414"/>
                  </a:ext>
                </a:extLst>
              </a:tr>
              <a:tr h="2413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EC 3.2.1.4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 err="1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endoglucanase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250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264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238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118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2643189020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3.2.1.86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Georgia" panose="02040502050405020303" pitchFamily="18" charset="0"/>
                        </a:rPr>
                        <a:t>6-phospho-beta-glucosidase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13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3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3495715940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3.2.1.91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cellulose 1,4-beta-cellobiosidase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9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14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3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1364813883"/>
                  </a:ext>
                </a:extLst>
              </a:tr>
              <a:tr h="241389"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Georgia" panose="02040502050405020303" pitchFamily="18" charset="0"/>
                        </a:rPr>
                        <a:t>H</a:t>
                      </a: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emicellulase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Georgia" panose="02040502050405020303" pitchFamily="18" charset="0"/>
                        </a:rPr>
                        <a:t>EC 3.2.1.15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 err="1">
                          <a:effectLst/>
                          <a:latin typeface="Georgia" panose="02040502050405020303" pitchFamily="18" charset="0"/>
                        </a:rPr>
                        <a:t>polygalacturonase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Georgia" panose="02040502050405020303" pitchFamily="18" charset="0"/>
                        </a:rPr>
                        <a:t>39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1274333245"/>
                  </a:ext>
                </a:extLst>
              </a:tr>
              <a:tr h="2413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EC 3.2.1.22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 err="1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alpha-galactosidase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106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375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164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79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2487344841"/>
                  </a:ext>
                </a:extLst>
              </a:tr>
              <a:tr h="2413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EC 3.2.1.23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 err="1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beta-galactosidase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297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848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422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135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490313689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3.2.1.26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beta-fructofuranosidase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21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20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2229936338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EC 3.2.1.37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 err="1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xylan</a:t>
                      </a: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 1,4-beta-xylosidase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88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197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159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63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980207335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EC 3.2.1.55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alpha-N-arabinofuranosidase</a:t>
                      </a:r>
                      <a:endParaRPr lang="ru-RU" sz="180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152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440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208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highlight>
                            <a:srgbClr val="FFFF00"/>
                          </a:highlight>
                          <a:latin typeface="Georgia" panose="02040502050405020303" pitchFamily="18" charset="0"/>
                        </a:rPr>
                        <a:t>113</a:t>
                      </a:r>
                      <a:endParaRPr lang="ru-RU" sz="1800" dirty="0">
                        <a:effectLst/>
                        <a:highlight>
                          <a:srgbClr val="FFFF00"/>
                        </a:highlight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3104062205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3.2.1.67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galacturan 1,4-alpha-galacturonidase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3417048460"/>
                  </a:ext>
                </a:extLst>
              </a:tr>
              <a:tr h="495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3.2.1.85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6-phospho-beta-galactosidase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1577969906"/>
                  </a:ext>
                </a:extLst>
              </a:tr>
              <a:tr h="2413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4.2.2.2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pectate lyase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28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37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30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8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285358568"/>
                  </a:ext>
                </a:extLst>
              </a:tr>
              <a:tr h="241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retreatment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EC 3.1.1.11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pectinesterase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23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49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Georgia" panose="02040502050405020303" pitchFamily="18" charset="0"/>
                        </a:rPr>
                        <a:t>34</a:t>
                      </a:r>
                      <a:endParaRPr lang="ru-RU" sz="180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ru-RU" sz="1800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679" marR="65679" marT="0" marB="0" anchor="ctr"/>
                </a:tc>
                <a:extLst>
                  <a:ext uri="{0D108BD9-81ED-4DB2-BD59-A6C34878D82A}">
                    <a16:rowId xmlns:a16="http://schemas.microsoft.com/office/drawing/2014/main" val="4084831641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51545B-45FE-46F9-829D-E392F9F8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166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10A1F-36C1-4BFD-BFEE-6D4DEAB4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1325225" cy="1325563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Georgia" panose="02040502050405020303" pitchFamily="18" charset="0"/>
              </a:rPr>
              <a:t>Относительное количество родов, в которых найдено не менее 500 прочтений, соответствующих ферментам деградации </a:t>
            </a:r>
            <a:r>
              <a:rPr lang="ru-RU" sz="2400" b="1" dirty="0" err="1">
                <a:latin typeface="Georgia" panose="02040502050405020303" pitchFamily="18" charset="0"/>
              </a:rPr>
              <a:t>лигнинцеллюлозы</a:t>
            </a:r>
            <a:endParaRPr lang="ru-RU" sz="2400" b="1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21AA59-E038-445A-8EC8-3653EE2D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21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946821-51D9-4517-B261-E2779C1347F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12817" r="52343" b="28287"/>
          <a:stretch/>
        </p:blipFill>
        <p:spPr bwMode="auto">
          <a:xfrm>
            <a:off x="3343275" y="1209675"/>
            <a:ext cx="5486400" cy="5511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265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C8AC2-BD6B-49D9-9B9C-93427113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latin typeface="Georgia" panose="02040502050405020303" pitchFamily="18" charset="0"/>
              </a:rPr>
              <a:t>Разнообразие патогенных бактерий в образцах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623F2C-7D30-49B0-8DF7-A68A098C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22</a:t>
            </a:fld>
            <a:endParaRPr lang="ru-RU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3FE0621-7197-48BB-AC0E-B0F056FE4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568897"/>
              </p:ext>
            </p:extLst>
          </p:nvPr>
        </p:nvGraphicFramePr>
        <p:xfrm>
          <a:off x="459581" y="1033039"/>
          <a:ext cx="11272837" cy="5242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0493">
                  <a:extLst>
                    <a:ext uri="{9D8B030D-6E8A-4147-A177-3AD203B41FA5}">
                      <a16:colId xmlns:a16="http://schemas.microsoft.com/office/drawing/2014/main" val="2933842931"/>
                    </a:ext>
                  </a:extLst>
                </a:gridCol>
                <a:gridCol w="4240596">
                  <a:extLst>
                    <a:ext uri="{9D8B030D-6E8A-4147-A177-3AD203B41FA5}">
                      <a16:colId xmlns:a16="http://schemas.microsoft.com/office/drawing/2014/main" val="2538001358"/>
                    </a:ext>
                  </a:extLst>
                </a:gridCol>
                <a:gridCol w="1342695">
                  <a:extLst>
                    <a:ext uri="{9D8B030D-6E8A-4147-A177-3AD203B41FA5}">
                      <a16:colId xmlns:a16="http://schemas.microsoft.com/office/drawing/2014/main" val="3610249154"/>
                    </a:ext>
                  </a:extLst>
                </a:gridCol>
                <a:gridCol w="763114">
                  <a:extLst>
                    <a:ext uri="{9D8B030D-6E8A-4147-A177-3AD203B41FA5}">
                      <a16:colId xmlns:a16="http://schemas.microsoft.com/office/drawing/2014/main" val="4079301978"/>
                    </a:ext>
                  </a:extLst>
                </a:gridCol>
                <a:gridCol w="782433">
                  <a:extLst>
                    <a:ext uri="{9D8B030D-6E8A-4147-A177-3AD203B41FA5}">
                      <a16:colId xmlns:a16="http://schemas.microsoft.com/office/drawing/2014/main" val="2848224278"/>
                    </a:ext>
                  </a:extLst>
                </a:gridCol>
                <a:gridCol w="840392">
                  <a:extLst>
                    <a:ext uri="{9D8B030D-6E8A-4147-A177-3AD203B41FA5}">
                      <a16:colId xmlns:a16="http://schemas.microsoft.com/office/drawing/2014/main" val="1594123675"/>
                    </a:ext>
                  </a:extLst>
                </a:gridCol>
                <a:gridCol w="763114">
                  <a:extLst>
                    <a:ext uri="{9D8B030D-6E8A-4147-A177-3AD203B41FA5}">
                      <a16:colId xmlns:a16="http://schemas.microsoft.com/office/drawing/2014/main" val="1318850759"/>
                    </a:ext>
                  </a:extLst>
                </a:gridCol>
              </a:tblGrid>
              <a:tr h="681211">
                <a:tc>
                  <a:txBody>
                    <a:bodyPr/>
                    <a:lstStyle/>
                    <a:p>
                      <a:pPr algn="ctr" fontAlgn="b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Маркерный ген/оперон</a:t>
                      </a: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latin typeface="Georgia" panose="02040502050405020303" pitchFamily="18" charset="0"/>
                        </a:rPr>
                        <a:t>Длина маркерного гена/оперона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  <a:latin typeface="Georgia" panose="02040502050405020303" pitchFamily="18" charset="0"/>
                        </a:rPr>
                        <a:t>1.1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4</a:t>
                      </a: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5.1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8.1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4253609728"/>
                  </a:ext>
                </a:extLst>
              </a:tr>
              <a:tr h="4421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Haemophilus</a:t>
                      </a:r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somnus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(lic2A) glycosyltransferase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834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1920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3018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2767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10461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169629029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Mycobacterium tuberculosis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(groEL2) molecular chaperone 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GroEL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1623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1327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660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1916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2047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302569104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Ralstonia</a:t>
                      </a:r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 solanacearum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(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gspE</a:t>
                      </a:r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) type II secretion system ATPase 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GspE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1557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1157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837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1703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1193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1854919121"/>
                  </a:ext>
                </a:extLst>
              </a:tr>
              <a:tr h="4556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Bartonella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quintana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Georgia" panose="02040502050405020303" pitchFamily="18" charset="0"/>
                        </a:rPr>
                        <a:t>(hbpB) porin family protein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1362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446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113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1233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2356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929765975"/>
                  </a:ext>
                </a:extLst>
              </a:tr>
              <a:tr h="407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Pseudomonas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entomophila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Georgia" panose="02040502050405020303" pitchFamily="18" charset="0"/>
                        </a:rPr>
                        <a:t>(gacS) response regulator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2757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321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128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1013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938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1460140907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Mycoplasma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hyopneumoniae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Georgia" panose="02040502050405020303" pitchFamily="18" charset="0"/>
                        </a:rPr>
                        <a:t>(p216) protein P216, cilium adhesin p97 paralog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5658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346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400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624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2040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260575887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Mycoplasma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genitalium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(orf6/p40/p90/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mgpC</a:t>
                      </a:r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/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crmA</a:t>
                      </a:r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) 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cytadherence</a:t>
                      </a:r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 protein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3153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234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574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2128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37368532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Mycoplasma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hyopneumoniae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Georgia" panose="02040502050405020303" pitchFamily="18" charset="0"/>
                        </a:rPr>
                        <a:t>(p146) hypothetical protein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3981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180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197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527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3052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3461767101"/>
                  </a:ext>
                </a:extLst>
              </a:tr>
              <a:tr h="1132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i="1" u="none" strike="noStrike" dirty="0">
                          <a:effectLst/>
                          <a:latin typeface="Georgia" panose="02040502050405020303" pitchFamily="18" charset="0"/>
                        </a:rPr>
                        <a:t>Pseudomonas </a:t>
                      </a:r>
                      <a:r>
                        <a:rPr lang="en-US" sz="1400" i="1" u="none" strike="noStrike" dirty="0" err="1">
                          <a:effectLst/>
                          <a:latin typeface="Georgia" panose="02040502050405020303" pitchFamily="18" charset="0"/>
                        </a:rPr>
                        <a:t>syringae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(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sypC</a:t>
                      </a:r>
                      <a:r>
                        <a:rPr lang="en-US" sz="1400" u="none" strike="noStrike" dirty="0">
                          <a:effectLst/>
                          <a:latin typeface="Georgia" panose="02040502050405020303" pitchFamily="18" charset="0"/>
                        </a:rPr>
                        <a:t>) syringopeptin non-ribosomal peptide synthetase </a:t>
                      </a:r>
                      <a:r>
                        <a:rPr lang="en-US" sz="1400" u="none" strike="noStrike" dirty="0" err="1">
                          <a:effectLst/>
                          <a:latin typeface="Georgia" panose="02040502050405020303" pitchFamily="18" charset="0"/>
                        </a:rPr>
                        <a:t>SypC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40614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  <a:latin typeface="Georgia" panose="02040502050405020303" pitchFamily="18" charset="0"/>
                        </a:rPr>
                        <a:t>42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334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Georgia" panose="02040502050405020303" pitchFamily="18" charset="0"/>
                        </a:rPr>
                        <a:t>1216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164" marR="4164" marT="4164" marB="0" anchor="ctr"/>
                </a:tc>
                <a:extLst>
                  <a:ext uri="{0D108BD9-81ED-4DB2-BD59-A6C34878D82A}">
                    <a16:rowId xmlns:a16="http://schemas.microsoft.com/office/drawing/2014/main" val="71039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56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38C405-EBC6-42FF-A7F8-7099EC6D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23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255DE-D9E6-4CFF-9433-304C383FD3CF}"/>
              </a:ext>
            </a:extLst>
          </p:cNvPr>
          <p:cNvSpPr txBox="1"/>
          <p:nvPr/>
        </p:nvSpPr>
        <p:spPr>
          <a:xfrm>
            <a:off x="2845376" y="2592169"/>
            <a:ext cx="6732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latin typeface="Georgia" panose="02040502050405020303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541386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4C7F0B0-A68A-432A-B62B-285DC268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338" y="219076"/>
            <a:ext cx="3986211" cy="4171949"/>
          </a:xfrm>
        </p:spPr>
        <p:txBody>
          <a:bodyPr>
            <a:normAutofit lnSpcReduction="10000"/>
          </a:bodyPr>
          <a:lstStyle/>
          <a:p>
            <a:pPr indent="228600" algn="just">
              <a:lnSpc>
                <a:spcPct val="100000"/>
              </a:lnSpc>
            </a:pPr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Биобезопасность почв и грунтов во многом зависит от изначально присущей им </a:t>
            </a:r>
            <a:r>
              <a:rPr lang="ru-RU" sz="24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самоочищающей</a:t>
            </a:r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способности. Именно поверхностный горизонт почвы (5–10÷20 см) является не только основным местом сосредоточения болезнетворных</a:t>
            </a:r>
            <a:endParaRPr lang="ru-RU" sz="3600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Анализ почвы — важный элемент управления питанием растений. Часть первая -  ЮГПОЛИВ">
            <a:extLst>
              <a:ext uri="{FF2B5EF4-FFF2-40B4-BE49-F238E27FC236}">
                <a16:creationId xmlns:a16="http://schemas.microsoft.com/office/drawing/2014/main" id="{A0CE293A-3C00-4EAE-B72E-B495BA03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42875"/>
            <a:ext cx="70961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665458-53E7-45D6-8ACD-E2704BFD7368}"/>
              </a:ext>
            </a:extLst>
          </p:cNvPr>
          <p:cNvSpPr txBox="1"/>
          <p:nvPr/>
        </p:nvSpPr>
        <p:spPr>
          <a:xfrm>
            <a:off x="433388" y="4181475"/>
            <a:ext cx="11206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бактерий, но и местообитанием их антагонистов — свободноживущих </a:t>
            </a:r>
            <a:r>
              <a:rPr lang="ru-RU" sz="24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сапротрофных</a:t>
            </a:r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микроорганизмов, в том числе </a:t>
            </a:r>
            <a:r>
              <a:rPr lang="ru-RU" sz="24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целлюлозолитиков</a:t>
            </a:r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азотфиксаторов, </a:t>
            </a:r>
            <a:r>
              <a:rPr lang="ru-RU" sz="24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аммонификаторов</a:t>
            </a:r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нитрификаторов</a:t>
            </a:r>
            <a:r>
              <a:rPr lang="ru-RU" sz="24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проч.</a:t>
            </a:r>
            <a:endParaRPr lang="ru-RU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82BC94-802B-4AB9-9DEE-E0808103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84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2CBF64-B1C4-4D1A-AE97-7BA92C67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0" y="136525"/>
            <a:ext cx="4019550" cy="4025900"/>
          </a:xfrm>
        </p:spPr>
        <p:txBody>
          <a:bodyPr>
            <a:normAutofit lnSpcReduction="10000"/>
          </a:bodyPr>
          <a:lstStyle/>
          <a:p>
            <a:pPr indent="228600" algn="just">
              <a:lnSpc>
                <a:spcPct val="100000"/>
              </a:lnSpc>
            </a:pPr>
            <a:r>
              <a:rPr lang="ru-RU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Биобезопасность почвы подразумевает ее безвредность в эпидемическом и гигиеническом отношениях для контактирующей с ней биоты, включая человека.</a:t>
            </a:r>
            <a:endParaRPr lang="ru-RU" sz="4000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044E64-4D6B-458F-B6BD-BF53E7D5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Почва на страже жизни">
            <a:extLst>
              <a:ext uri="{FF2B5EF4-FFF2-40B4-BE49-F238E27FC236}">
                <a16:creationId xmlns:a16="http://schemas.microsoft.com/office/drawing/2014/main" id="{85294847-63B6-4AF4-8439-DC12C4858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8625"/>
            <a:ext cx="7048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298A1-1FA2-4C99-B678-B5063AE26792}"/>
              </a:ext>
            </a:extLst>
          </p:cNvPr>
          <p:cNvSpPr txBox="1"/>
          <p:nvPr/>
        </p:nvSpPr>
        <p:spPr>
          <a:xfrm>
            <a:off x="123824" y="4066312"/>
            <a:ext cx="112299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sz="28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Биологическая безопасность почвы изначально зависит от присущей ей природной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самоочищающей</a:t>
            </a:r>
            <a:r>
              <a:rPr lang="ru-RU" sz="28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способности, определяемой совокупностью физико-химических, биохимических и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супрессивных</a:t>
            </a:r>
            <a:r>
              <a:rPr lang="ru-RU" sz="28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свойств; лишенная этой способности почва становится опасной для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экосферы</a:t>
            </a:r>
            <a:r>
              <a:rPr lang="ru-RU" sz="2800" spc="1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9261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489199-092A-46B0-82D5-20BCA127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5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D94F4-1362-4D57-B23A-E3BDAA781205}"/>
              </a:ext>
            </a:extLst>
          </p:cNvPr>
          <p:cNvSpPr txBox="1"/>
          <p:nvPr/>
        </p:nvSpPr>
        <p:spPr>
          <a:xfrm>
            <a:off x="514350" y="409575"/>
            <a:ext cx="113157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2800" b="1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Болезнетворные микроорганизмы по срокам выживания в почве классифицируют на три группы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:</a:t>
            </a:r>
            <a:endParaRPr lang="ru-RU" sz="2800" dirty="0"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а) постоянно обитающие –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Сlostridium</a:t>
            </a:r>
            <a:r>
              <a:rPr lang="ru-RU" sz="2800" i="1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botulinum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Actinomyces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spp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., возбудители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микотоксикозов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и подкожных микозов;</a:t>
            </a: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б) длительно обитающие – спорообразующие микроорганизмы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Bacillus</a:t>
            </a:r>
            <a:r>
              <a:rPr lang="ru-RU" sz="2800" i="1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anthracis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Clostridium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spp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 и др.;</a:t>
            </a:r>
          </a:p>
          <a:p>
            <a:pPr indent="457200" algn="just">
              <a:spcBef>
                <a:spcPts val="600"/>
              </a:spcBef>
              <a:spcAft>
                <a:spcPts val="600"/>
              </a:spcAft>
            </a:pP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в) ограниченно сохраняющиеся – </a:t>
            </a:r>
            <a:r>
              <a:rPr lang="ru-RU" sz="2800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неспоровые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бактерии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Salmonella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Shigella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Vibrio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Brucella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Francisella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Mycobacterium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Leptospira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, </a:t>
            </a:r>
            <a:r>
              <a:rPr lang="ru-RU" sz="2800" i="1" spc="15" dirty="0" err="1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Pseudomonas</a:t>
            </a:r>
            <a:r>
              <a:rPr lang="ru-RU" sz="2800" spc="15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.</a:t>
            </a:r>
            <a:endParaRPr lang="ru-RU" sz="2800" dirty="0"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84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4964C4-CA4D-42CD-862D-632D8B48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125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highlight>
                  <a:srgbClr val="FFFF00"/>
                </a:highlight>
                <a:latin typeface="Georgia" panose="02040502050405020303" pitchFamily="18" charset="0"/>
              </a:rPr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4E8D8-6828-4FFD-9395-26FB8D0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825624"/>
            <a:ext cx="10782300" cy="3603625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ru-RU" sz="32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исследовать микробное разнообразие и метаболический потенциал сообществ, разлагающих </a:t>
            </a:r>
            <a:r>
              <a:rPr lang="ru-RU" sz="3200" b="1" dirty="0" err="1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лигноцеллюлозу</a:t>
            </a:r>
            <a:r>
              <a:rPr lang="ru-RU" sz="32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, и оценить безопасность </a:t>
            </a:r>
            <a:r>
              <a:rPr lang="ru-RU" sz="32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микробиомов</a:t>
            </a:r>
            <a:r>
              <a:rPr lang="ru-RU" sz="32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грунтов, загрязнённых </a:t>
            </a:r>
            <a:r>
              <a:rPr lang="ru-RU" sz="32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лигнинсодержащими</a:t>
            </a:r>
            <a:r>
              <a:rPr lang="ru-RU" sz="3200" b="1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отходами, для животных и человека</a:t>
            </a:r>
            <a:endParaRPr lang="ru-RU" sz="3200" b="1" dirty="0">
              <a:latin typeface="Georgia" panose="02040502050405020303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5F7E8D-880F-4208-882F-DDF2F05F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4BE4F-F01D-45A1-B892-F95C99FD12F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37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592DCAA-B393-4FBA-88CC-C35AA5E3D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626" y="252319"/>
            <a:ext cx="4829174" cy="6215156"/>
          </a:xfrm>
        </p:spPr>
        <p:txBody>
          <a:bodyPr>
            <a:normAutofit fontScale="92500" lnSpcReduction="10000"/>
          </a:bodyPr>
          <a:lstStyle/>
          <a:p>
            <a:pPr indent="228600" algn="just">
              <a:lnSpc>
                <a:spcPct val="110000"/>
              </a:lnSpc>
            </a:pPr>
            <a:r>
              <a:rPr lang="ru-RU" sz="2400" dirty="0">
                <a:latin typeface="Georgia" panose="02040502050405020303" pitchFamily="18" charset="0"/>
              </a:rPr>
              <a:t>Согласно материалам доклада «О проблеме ликвидации накопленных отходов в результате деятельности Байкальского ЦБК» к заседанию Межведомственной комиссии по вопросам охраны озера Байкал от 27.05.2009, за более чем 40 лет деятельности </a:t>
            </a:r>
            <a:r>
              <a:rPr lang="ru-RU" sz="2400" i="0" dirty="0">
                <a:effectLst/>
                <a:latin typeface="Georgia" panose="02040502050405020303" pitchFamily="18" charset="0"/>
              </a:rPr>
              <a:t>Байкальский целлюлозно-бумажный комбинат</a:t>
            </a:r>
            <a:r>
              <a:rPr lang="ru-RU" sz="2400" b="1" i="0" dirty="0">
                <a:solidFill>
                  <a:srgbClr val="5F6368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ru-RU" sz="2400" dirty="0">
                <a:latin typeface="Georgia" panose="02040502050405020303" pitchFamily="18" charset="0"/>
              </a:rPr>
              <a:t>накопил около </a:t>
            </a:r>
            <a:r>
              <a:rPr lang="ru-RU" sz="2400" b="1" dirty="0">
                <a:latin typeface="Georgia" panose="02040502050405020303" pitchFamily="18" charset="0"/>
              </a:rPr>
              <a:t>6,2 млн тонн отходов, в том числе 2,6 млн тонн шлам-лигнина</a:t>
            </a:r>
            <a:r>
              <a:rPr lang="ru-RU" sz="2400" dirty="0">
                <a:latin typeface="Georgia" panose="02040502050405020303" pitchFamily="18" charset="0"/>
              </a:rPr>
              <a:t>, основная масса которого складирована на </a:t>
            </a:r>
            <a:r>
              <a:rPr lang="ru-RU" sz="2400" dirty="0" err="1">
                <a:latin typeface="Georgia" panose="02040502050405020303" pitchFamily="18" charset="0"/>
              </a:rPr>
              <a:t>Солзанском</a:t>
            </a:r>
            <a:r>
              <a:rPr lang="ru-RU" sz="2400" dirty="0">
                <a:latin typeface="Georgia" panose="02040502050405020303" pitchFamily="18" charset="0"/>
              </a:rPr>
              <a:t> полигоне, расположенном на берегу озера Байкал.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1EF322-BDA7-4EE0-9873-EE86E282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18321E-E2C5-473D-840D-562E75BB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952500"/>
            <a:ext cx="61341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EFA61D-F988-4E31-A831-8066C3A93108}"/>
              </a:ext>
            </a:extLst>
          </p:cNvPr>
          <p:cNvSpPr txBox="1"/>
          <p:nvPr/>
        </p:nvSpPr>
        <p:spPr>
          <a:xfrm flipH="1">
            <a:off x="482598" y="660400"/>
            <a:ext cx="11028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u="sng" dirty="0">
                <a:latin typeface="Georgia" panose="02040502050405020303" pitchFamily="18" charset="0"/>
              </a:rPr>
              <a:t>Методы утилизации </a:t>
            </a:r>
            <a:r>
              <a:rPr lang="ru-RU" b="1" u="sng" dirty="0" err="1">
                <a:latin typeface="Georgia" panose="02040502050405020303" pitchFamily="18" charset="0"/>
              </a:rPr>
              <a:t>лигнинсодержащих</a:t>
            </a:r>
            <a:r>
              <a:rPr lang="ru-RU" b="1" u="sng" dirty="0">
                <a:latin typeface="Georgia" panose="02040502050405020303" pitchFamily="18" charset="0"/>
              </a:rPr>
              <a:t> отходов</a:t>
            </a:r>
            <a:r>
              <a:rPr lang="ru-RU" dirty="0">
                <a:latin typeface="Georgia" panose="02040502050405020303" pitchFamily="18" charset="0"/>
              </a:rPr>
              <a:t>:</a:t>
            </a:r>
          </a:p>
          <a:p>
            <a:pPr marL="342900" indent="-342900" algn="just">
              <a:buAutoNum type="arabicPeriod"/>
            </a:pPr>
            <a:r>
              <a:rPr lang="ru-RU" b="1" dirty="0">
                <a:latin typeface="Georgia" panose="02040502050405020303" pitchFamily="18" charset="0"/>
              </a:rPr>
              <a:t>Сжигание коллоидного осадка</a:t>
            </a:r>
          </a:p>
          <a:p>
            <a:pPr algn="just"/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уменьшает только объем отхода – осадка, причем полученная зола отправляется на те же территории складирования, которые продолжают негативно воздействовать на окружающую среду; при сжигании происходит выброс целого ряда загрязняющих веществ</a:t>
            </a:r>
          </a:p>
          <a:p>
            <a:pPr algn="just"/>
            <a:r>
              <a:rPr lang="ru-RU" b="1" dirty="0">
                <a:latin typeface="Georgia" panose="02040502050405020303" pitchFamily="18" charset="0"/>
              </a:rPr>
              <a:t>2. Компостирование </a:t>
            </a:r>
          </a:p>
          <a:p>
            <a:pPr algn="just"/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совокупность технических приемов, обеспечивающих с одной стороны эффективное разложение исходных веществ </a:t>
            </a:r>
            <a:r>
              <a:rPr lang="ru-RU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органосодержащих</a:t>
            </a:r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отходов в компост, а с другой стороны – улавливание и отвод образующихся загрязняющих веществ, при котором не происходит загрязнение компонентов природной среды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83BB-7509-4518-83FF-8D5B80CDADBB}"/>
              </a:ext>
            </a:extLst>
          </p:cNvPr>
          <p:cNvSpPr txBox="1"/>
          <p:nvPr/>
        </p:nvSpPr>
        <p:spPr>
          <a:xfrm flipH="1">
            <a:off x="502017" y="3406588"/>
            <a:ext cx="5325041" cy="2967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Georgia" panose="02040502050405020303" pitchFamily="18" charset="0"/>
              </a:rPr>
              <a:t>3. Обработка негашёной известью</a:t>
            </a: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связывает летучие серосодержащие компоненты, органические функциональные группы и воду. Рассмотренный способ позволяет эффективно снизить неприятный запах до уровня 2-3 балла по 5 - балльной шкале и на 45-50 % влажность образующегося продукта, придавая ему вид сыпучего порошка, удобного для транспортировки и дальнейшего использования</a:t>
            </a:r>
            <a:endParaRPr lang="ru-RU" dirty="0">
              <a:latin typeface="Georgia" panose="02040502050405020303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E47E97-91AE-4EF0-80DC-A3A606678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8"/>
          <a:stretch/>
        </p:blipFill>
        <p:spPr>
          <a:xfrm>
            <a:off x="5916706" y="3335278"/>
            <a:ext cx="5613993" cy="3356704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C4A6669-D056-42B1-9020-8AF053E1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30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46431-D0D7-4DE1-B553-0053D7E0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0"/>
            <a:ext cx="10515600" cy="610235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latin typeface="Georgia" panose="02040502050405020303" pitchFamily="18" charset="0"/>
              </a:rPr>
              <a:t>Состав </a:t>
            </a:r>
            <a:r>
              <a:rPr lang="ru-RU" sz="2400" b="1" dirty="0" err="1">
                <a:latin typeface="Georgia" panose="02040502050405020303" pitchFamily="18" charset="0"/>
              </a:rPr>
              <a:t>лигнинсодержащих</a:t>
            </a:r>
            <a:r>
              <a:rPr lang="ru-RU" sz="2400" b="1" dirty="0">
                <a:latin typeface="Georgia" panose="02040502050405020303" pitchFamily="18" charset="0"/>
              </a:rPr>
              <a:t> отходов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29991B-2484-4B8A-A8B3-DF528186F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21" y="672353"/>
            <a:ext cx="11612880" cy="1604683"/>
          </a:xfrm>
        </p:spPr>
        <p:txBody>
          <a:bodyPr>
            <a:normAutofit/>
          </a:bodyPr>
          <a:lstStyle/>
          <a:p>
            <a:pPr indent="228600" algn="just"/>
            <a:r>
              <a:rPr lang="ru-RU" sz="1800" dirty="0">
                <a:latin typeface="Georgia" panose="02040502050405020303" pitchFamily="18" charset="0"/>
              </a:rPr>
              <a:t>В состав шлам-лигнина входят следующие компоненты (% </a:t>
            </a:r>
            <a:r>
              <a:rPr lang="ru-RU" sz="1800" dirty="0" err="1">
                <a:latin typeface="Georgia" panose="02040502050405020303" pitchFamily="18" charset="0"/>
              </a:rPr>
              <a:t>мас</a:t>
            </a:r>
            <a:r>
              <a:rPr lang="ru-RU" sz="1800" dirty="0">
                <a:latin typeface="Georgia" panose="02040502050405020303" pitchFamily="18" charset="0"/>
              </a:rPr>
              <a:t>.): </a:t>
            </a:r>
            <a:r>
              <a:rPr lang="ru-RU" sz="1800" b="1" dirty="0">
                <a:latin typeface="Georgia" panose="02040502050405020303" pitchFamily="18" charset="0"/>
              </a:rPr>
              <a:t>лигнин 50-53, активный ил 15-25, глинозем 5-10, </a:t>
            </a:r>
            <a:r>
              <a:rPr lang="ru-RU" sz="1800" b="1" dirty="0" err="1">
                <a:latin typeface="Georgia" panose="02040502050405020303" pitchFamily="18" charset="0"/>
              </a:rPr>
              <a:t>полиакриламид</a:t>
            </a:r>
            <a:r>
              <a:rPr lang="ru-RU" sz="1800" b="1" dirty="0">
                <a:latin typeface="Georgia" panose="02040502050405020303" pitchFamily="18" charset="0"/>
              </a:rPr>
              <a:t> 5 и целлюлозное волокно 5</a:t>
            </a:r>
            <a:r>
              <a:rPr lang="ru-RU" sz="1800" dirty="0">
                <a:latin typeface="Georgia" panose="02040502050405020303" pitchFamily="18" charset="0"/>
              </a:rPr>
              <a:t>. Трудности переработки шлам-лигнина обусловлены его сложным химическим и дисперсным составом, а также высокой степенью обводненности (80-90% </a:t>
            </a:r>
            <a:r>
              <a:rPr lang="ru-RU" sz="1800" dirty="0" err="1">
                <a:latin typeface="Georgia" panose="02040502050405020303" pitchFamily="18" charset="0"/>
              </a:rPr>
              <a:t>мас</a:t>
            </a:r>
            <a:r>
              <a:rPr lang="ru-RU" sz="1800" dirty="0">
                <a:latin typeface="Georgia" panose="02040502050405020303" pitchFamily="18" charset="0"/>
              </a:rPr>
              <a:t>.). Особое опасение вызывает наличие в шлам-лигнине хлорсодержащих органических соединений, сжигание которых традиционным способом может привести к образованию полихлорированных </a:t>
            </a:r>
            <a:r>
              <a:rPr lang="ru-RU" sz="1800" dirty="0" err="1">
                <a:latin typeface="Georgia" panose="02040502050405020303" pitchFamily="18" charset="0"/>
              </a:rPr>
              <a:t>дибензодиоксинов</a:t>
            </a:r>
            <a:r>
              <a:rPr lang="ru-RU" sz="1800" dirty="0">
                <a:latin typeface="Georgia" panose="02040502050405020303" pitchFamily="18" charset="0"/>
              </a:rPr>
              <a:t> и </a:t>
            </a:r>
            <a:r>
              <a:rPr lang="ru-RU" sz="1800" dirty="0" err="1">
                <a:latin typeface="Georgia" panose="02040502050405020303" pitchFamily="18" charset="0"/>
              </a:rPr>
              <a:t>дибензофуранов</a:t>
            </a:r>
            <a:r>
              <a:rPr lang="ru-RU" sz="18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026" name="Picture 2" descr="Изображение химической структуры">
            <a:extLst>
              <a:ext uri="{FF2B5EF4-FFF2-40B4-BE49-F238E27FC236}">
                <a16:creationId xmlns:a16="http://schemas.microsoft.com/office/drawing/2014/main" id="{A47B46D1-85BE-4B4D-990D-4D09CFFD9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74" y="2226479"/>
            <a:ext cx="4776989" cy="46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28BB6-EBA5-42CC-AC86-70970FF902E1}"/>
              </a:ext>
            </a:extLst>
          </p:cNvPr>
          <p:cNvSpPr txBox="1"/>
          <p:nvPr/>
        </p:nvSpPr>
        <p:spPr>
          <a:xfrm>
            <a:off x="5737412" y="2447365"/>
            <a:ext cx="6320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Лигнин состоит из фенилпропановых единиц трёх типов:</a:t>
            </a:r>
          </a:p>
          <a:p>
            <a:pPr marL="342900" indent="-342900" algn="just">
              <a:buAutoNum type="arabicPeriod"/>
            </a:pPr>
            <a:r>
              <a:rPr lang="ru-RU" dirty="0">
                <a:latin typeface="Georgia" panose="02040502050405020303" pitchFamily="18" charset="0"/>
                <a:ea typeface="Calibri" panose="020F0502020204030204" pitchFamily="34" charset="0"/>
              </a:rPr>
              <a:t>Фенольные соединения </a:t>
            </a:r>
            <a:r>
              <a:rPr lang="ru-RU" dirty="0" err="1">
                <a:latin typeface="Georgia" panose="02040502050405020303" pitchFamily="18" charset="0"/>
                <a:ea typeface="Calibri" panose="020F0502020204030204" pitchFamily="34" charset="0"/>
              </a:rPr>
              <a:t>гуаяцилового</a:t>
            </a:r>
            <a:r>
              <a:rPr lang="ru-RU" dirty="0">
                <a:latin typeface="Georgia" panose="02040502050405020303" pitchFamily="18" charset="0"/>
                <a:ea typeface="Calibri" panose="020F0502020204030204" pitchFamily="34" charset="0"/>
              </a:rPr>
              <a:t> ряда,</a:t>
            </a:r>
          </a:p>
          <a:p>
            <a:pPr marL="342900" indent="-342900" algn="just">
              <a:buAutoNum type="arabicPeriod"/>
            </a:pPr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р-</a:t>
            </a:r>
            <a:r>
              <a:rPr lang="ru-RU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Кумариловые</a:t>
            </a:r>
            <a:r>
              <a:rPr lang="ru-RU" sz="1800" dirty="0">
                <a:effectLst/>
                <a:latin typeface="Georgia" panose="02040502050405020303" pitchFamily="18" charset="0"/>
                <a:ea typeface="Calibri" panose="020F0502020204030204" pitchFamily="34" charset="0"/>
              </a:rPr>
              <a:t> спирты</a:t>
            </a:r>
          </a:p>
          <a:p>
            <a:pPr marL="342900" indent="-342900" algn="just">
              <a:buAutoNum type="arabicPeriod"/>
            </a:pPr>
            <a:r>
              <a:rPr lang="ru-RU" i="0" dirty="0">
                <a:effectLst/>
                <a:latin typeface="Georgia" panose="02040502050405020303" pitchFamily="18" charset="0"/>
              </a:rPr>
              <a:t>4-окси-3,5-диметоксикоричный (</a:t>
            </a:r>
            <a:r>
              <a:rPr lang="ru-RU" i="0" dirty="0" err="1">
                <a:effectLst/>
                <a:latin typeface="Georgia" panose="02040502050405020303" pitchFamily="18" charset="0"/>
              </a:rPr>
              <a:t>сирингиловый</a:t>
            </a:r>
            <a:r>
              <a:rPr lang="ru-RU" i="0" dirty="0">
                <a:effectLst/>
                <a:latin typeface="Georgia" panose="02040502050405020303" pitchFamily="18" charset="0"/>
              </a:rPr>
              <a:t>) спирт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13C1D0-FE7C-4E5B-B09A-F6E3AF5F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591C-7487-4A2B-85E2-C9DBFDF018D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827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3771</TotalTime>
  <Words>1429</Words>
  <Application>Microsoft Office PowerPoint</Application>
  <PresentationFormat>Широкоэкранный</PresentationFormat>
  <Paragraphs>340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Тема Office</vt:lpstr>
      <vt:lpstr>Таксономическое разнообразие и биологическая безопасность микробиомов грунтов, загрязнённых лигнинсодержащими отходами</vt:lpstr>
      <vt:lpstr>Актуальные вопросы развития рационального природопользования</vt:lpstr>
      <vt:lpstr>Презентация PowerPoint</vt:lpstr>
      <vt:lpstr>Презентация PowerPoint</vt:lpstr>
      <vt:lpstr>Презентация PowerPoint</vt:lpstr>
      <vt:lpstr>Цель работы</vt:lpstr>
      <vt:lpstr>Презентация PowerPoint</vt:lpstr>
      <vt:lpstr>Презентация PowerPoint</vt:lpstr>
      <vt:lpstr>Состав лигнинсодержащих отходов</vt:lpstr>
      <vt:lpstr>Образцы</vt:lpstr>
      <vt:lpstr>Выделение ДНК из грунта и секвенирование</vt:lpstr>
      <vt:lpstr>Количество сырых прочтений в образцах до и после предобработки (Quality Control)</vt:lpstr>
      <vt:lpstr>Результаты сборки de novo</vt:lpstr>
      <vt:lpstr>Таксономическая классификация сырых прочтений</vt:lpstr>
      <vt:lpstr>Общий анализ метагенома микробиома с помощью MG-RAST в таксономической базе данных RefSeq</vt:lpstr>
      <vt:lpstr>Презентация PowerPoint</vt:lpstr>
      <vt:lpstr>Археи в микробиомах шлам-лигнина</vt:lpstr>
      <vt:lpstr>Функциональная аннотация микробиомов</vt:lpstr>
      <vt:lpstr>Анализ катаболических способностей микроорганизмов, обитающих в условиях с высоким содержанием лигнинцеллюлозы</vt:lpstr>
      <vt:lpstr>Ферменты, вовлечённые в деградацию лигнинцеллюлозы</vt:lpstr>
      <vt:lpstr>Относительное количество родов, в которых найдено не менее 500 прочтений, соответствующих ферментам деградации лигнинцеллюлозы</vt:lpstr>
      <vt:lpstr>Разнообразие патогенных бактерий в образцах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Таксономическое разнообразие и биологическая безопасность микробиомов грунтов, загрязнённых лигнинсодержащими отходами</dc:title>
  <dc:creator>Yanina Delegan</dc:creator>
  <cp:lastModifiedBy>Yanina Delegan</cp:lastModifiedBy>
  <cp:revision>16</cp:revision>
  <dcterms:created xsi:type="dcterms:W3CDTF">2023-09-04T16:52:26Z</dcterms:created>
  <dcterms:modified xsi:type="dcterms:W3CDTF">2023-09-07T07:44:25Z</dcterms:modified>
</cp:coreProperties>
</file>